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476" r:id="rId2"/>
    <p:sldId id="480" r:id="rId3"/>
    <p:sldId id="481" r:id="rId4"/>
    <p:sldId id="486" r:id="rId5"/>
    <p:sldId id="482" r:id="rId6"/>
    <p:sldId id="503" r:id="rId7"/>
    <p:sldId id="504" r:id="rId8"/>
    <p:sldId id="505" r:id="rId9"/>
    <p:sldId id="483" r:id="rId10"/>
    <p:sldId id="506" r:id="rId11"/>
    <p:sldId id="508" r:id="rId12"/>
    <p:sldId id="510" r:id="rId13"/>
    <p:sldId id="512" r:id="rId14"/>
    <p:sldId id="514" r:id="rId15"/>
    <p:sldId id="529" r:id="rId16"/>
    <p:sldId id="530" r:id="rId17"/>
    <p:sldId id="531" r:id="rId18"/>
    <p:sldId id="532" r:id="rId19"/>
    <p:sldId id="484" r:id="rId20"/>
    <p:sldId id="517" r:id="rId21"/>
    <p:sldId id="518" r:id="rId22"/>
    <p:sldId id="520" r:id="rId23"/>
    <p:sldId id="519" r:id="rId24"/>
    <p:sldId id="521" r:id="rId25"/>
    <p:sldId id="522" r:id="rId26"/>
    <p:sldId id="523" r:id="rId27"/>
    <p:sldId id="524" r:id="rId28"/>
    <p:sldId id="525" r:id="rId29"/>
    <p:sldId id="526" r:id="rId30"/>
    <p:sldId id="527" r:id="rId31"/>
    <p:sldId id="502" r:id="rId32"/>
    <p:sldId id="490" r:id="rId33"/>
    <p:sldId id="528" r:id="rId34"/>
    <p:sldId id="500" r:id="rId35"/>
  </p:sldIdLst>
  <p:sldSz cx="12192000" cy="6858000"/>
  <p:notesSz cx="6858000" cy="9144000"/>
  <p:embeddedFontLst>
    <p:embeddedFont>
      <p:font typeface="思源黑体 CN Light" panose="02010600030101010101" charset="-122"/>
      <p:regular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等线" panose="02010600030101010101" pitchFamily="2" charset="-122"/>
      <p:regular r:id="rId42"/>
      <p:bold r:id="rId43"/>
    </p:embeddedFont>
    <p:embeddedFont>
      <p:font typeface="等线 Light" panose="02010600030101010101" pitchFamily="2" charset="-122"/>
      <p:regular r:id="rId44"/>
    </p:embeddedFont>
    <p:embeddedFont>
      <p:font typeface="微软雅黑" panose="020B0503020204020204" pitchFamily="34" charset="-122"/>
      <p:regular r:id="rId45"/>
      <p:bold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 玉凤" initials="彭" lastIdx="4" clrIdx="0"/>
  <p:cmAuthor id="2" name="裴 宇航" initials="裴" lastIdx="1" clrIdx="1">
    <p:extLst>
      <p:ext uri="{19B8F6BF-5375-455C-9EA6-DF929625EA0E}">
        <p15:presenceInfo xmlns:p15="http://schemas.microsoft.com/office/powerpoint/2012/main" userId="ffaed4ffc28e3d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C0"/>
    <a:srgbClr val="07478A"/>
    <a:srgbClr val="0779B3"/>
    <a:srgbClr val="02A4BB"/>
    <a:srgbClr val="004EBE"/>
    <a:srgbClr val="E3F8F6"/>
    <a:srgbClr val="1F7B72"/>
    <a:srgbClr val="FA0100"/>
    <a:srgbClr val="3F5D64"/>
    <a:srgbClr val="F5E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 autoAdjust="0"/>
    <p:restoredTop sz="95244" autoAdjust="0"/>
  </p:normalViewPr>
  <p:slideViewPr>
    <p:cSldViewPr snapToGrid="0">
      <p:cViewPr>
        <p:scale>
          <a:sx n="95" d="100"/>
          <a:sy n="95" d="100"/>
        </p:scale>
        <p:origin x="133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11-28T11:18:42.72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B8D6-D3B2-41EA-8A14-DDB9D85502C4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B1140-33F8-4D7B-9700-972C31F361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F365A-7AF0-4DDA-8EB7-F2A205D6FDD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688E6F-A7E4-497B-9601-1A555E9D6D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9755" y="2479040"/>
            <a:ext cx="884872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5000" dirty="0">
                <a:solidFill>
                  <a:schemeClr val="bg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渔业产业地图信息可视化平台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67510" y="3453621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《软件工程管理》第六小组 </a:t>
            </a:r>
            <a:r>
              <a:rPr lang="zh-CN" altLang="en-US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中期</a:t>
            </a:r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报告</a:t>
            </a:r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68000" y="5210386"/>
            <a:ext cx="25792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汇报人：裴宇航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852111" y="5207154"/>
            <a:ext cx="25792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日期：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2022.11.28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695325" y="5172864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3935332" y="5172864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7690" y="1671320"/>
            <a:ext cx="884872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5000" b="1" dirty="0">
                <a:solidFill>
                  <a:schemeClr val="bg2">
                    <a:lumMod val="7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渔我所欲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5145" y="3987021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组长：裴宇航      组员：高世山 沈轩喆 沈韵沨 吴樊 应凌凯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1144575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210356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92250" y="1012272"/>
            <a:ext cx="7287895" cy="2355768"/>
          </a:xfrm>
          <a:prstGeom prst="rect">
            <a:avLst/>
          </a:prstGeom>
        </p:spPr>
      </p:pic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D76B1397-9610-3B56-5A29-BC30E1097228}"/>
              </a:ext>
            </a:extLst>
          </p:cNvPr>
          <p:cNvCxnSpPr/>
          <p:nvPr/>
        </p:nvCxnSpPr>
        <p:spPr>
          <a:xfrm>
            <a:off x="657225" y="3710151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8">
            <a:extLst>
              <a:ext uri="{FF2B5EF4-FFF2-40B4-BE49-F238E27FC236}">
                <a16:creationId xmlns:a16="http://schemas.microsoft.com/office/drawing/2014/main" id="{5320CD9D-4813-5519-7BD6-A4B708D6504D}"/>
              </a:ext>
            </a:extLst>
          </p:cNvPr>
          <p:cNvCxnSpPr/>
          <p:nvPr/>
        </p:nvCxnSpPr>
        <p:spPr>
          <a:xfrm>
            <a:off x="657225" y="3808122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9">
            <a:extLst>
              <a:ext uri="{FF2B5EF4-FFF2-40B4-BE49-F238E27FC236}">
                <a16:creationId xmlns:a16="http://schemas.microsoft.com/office/drawing/2014/main" id="{8CDE77B4-E83E-E8E1-495A-D237118BFC40}"/>
              </a:ext>
            </a:extLst>
          </p:cNvPr>
          <p:cNvCxnSpPr/>
          <p:nvPr/>
        </p:nvCxnSpPr>
        <p:spPr>
          <a:xfrm>
            <a:off x="657225" y="3906093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">
            <a:extLst>
              <a:ext uri="{FF2B5EF4-FFF2-40B4-BE49-F238E27FC236}">
                <a16:creationId xmlns:a16="http://schemas.microsoft.com/office/drawing/2014/main" id="{5944B890-4BFB-C9AF-F83C-D54BA3EA63C9}"/>
              </a:ext>
            </a:extLst>
          </p:cNvPr>
          <p:cNvSpPr txBox="1"/>
          <p:nvPr/>
        </p:nvSpPr>
        <p:spPr>
          <a:xfrm>
            <a:off x="1454150" y="3577420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5">
            <a:extLst>
              <a:ext uri="{FF2B5EF4-FFF2-40B4-BE49-F238E27FC236}">
                <a16:creationId xmlns:a16="http://schemas.microsoft.com/office/drawing/2014/main" id="{BDE58EC9-CF47-1C22-BF6A-32AF96A3B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0" y="4164938"/>
            <a:ext cx="7270255" cy="23557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编码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013328"/>
            <a:ext cx="7368878" cy="2415671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59D76B86-B4D9-5982-1554-F224E6E62A1A}"/>
              </a:ext>
            </a:extLst>
          </p:cNvPr>
          <p:cNvSpPr/>
          <p:nvPr/>
        </p:nvSpPr>
        <p:spPr>
          <a:xfrm rot="16200000">
            <a:off x="1144575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7FF1117F-FBB7-2D58-0EA2-28F70297C0F0}"/>
              </a:ext>
            </a:extLst>
          </p:cNvPr>
          <p:cNvSpPr/>
          <p:nvPr/>
        </p:nvSpPr>
        <p:spPr>
          <a:xfrm rot="16200000">
            <a:off x="1210356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6">
            <a:extLst>
              <a:ext uri="{FF2B5EF4-FFF2-40B4-BE49-F238E27FC236}">
                <a16:creationId xmlns:a16="http://schemas.microsoft.com/office/drawing/2014/main" id="{8D15EF12-4A3F-6CD4-70A5-55657F4819FF}"/>
              </a:ext>
            </a:extLst>
          </p:cNvPr>
          <p:cNvCxnSpPr/>
          <p:nvPr/>
        </p:nvCxnSpPr>
        <p:spPr>
          <a:xfrm>
            <a:off x="623325" y="3670819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8">
            <a:extLst>
              <a:ext uri="{FF2B5EF4-FFF2-40B4-BE49-F238E27FC236}">
                <a16:creationId xmlns:a16="http://schemas.microsoft.com/office/drawing/2014/main" id="{3A168050-9D32-0440-EC26-5E4AAF3C9C63}"/>
              </a:ext>
            </a:extLst>
          </p:cNvPr>
          <p:cNvCxnSpPr/>
          <p:nvPr/>
        </p:nvCxnSpPr>
        <p:spPr>
          <a:xfrm>
            <a:off x="623325" y="3768790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9">
            <a:extLst>
              <a:ext uri="{FF2B5EF4-FFF2-40B4-BE49-F238E27FC236}">
                <a16:creationId xmlns:a16="http://schemas.microsoft.com/office/drawing/2014/main" id="{335044C9-4FAB-F9FC-0740-70006244AA74}"/>
              </a:ext>
            </a:extLst>
          </p:cNvPr>
          <p:cNvCxnSpPr/>
          <p:nvPr/>
        </p:nvCxnSpPr>
        <p:spPr>
          <a:xfrm>
            <a:off x="623325" y="3866761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">
            <a:extLst>
              <a:ext uri="{FF2B5EF4-FFF2-40B4-BE49-F238E27FC236}">
                <a16:creationId xmlns:a16="http://schemas.microsoft.com/office/drawing/2014/main" id="{3452DBF8-1C4C-9D93-8416-E994009B1F25}"/>
              </a:ext>
            </a:extLst>
          </p:cNvPr>
          <p:cNvSpPr txBox="1"/>
          <p:nvPr/>
        </p:nvSpPr>
        <p:spPr>
          <a:xfrm>
            <a:off x="1420250" y="3538088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设计优化</a:t>
            </a:r>
          </a:p>
        </p:txBody>
      </p:sp>
      <p:pic>
        <p:nvPicPr>
          <p:cNvPr id="15" name="图片 7">
            <a:extLst>
              <a:ext uri="{FF2B5EF4-FFF2-40B4-BE49-F238E27FC236}">
                <a16:creationId xmlns:a16="http://schemas.microsoft.com/office/drawing/2014/main" id="{65D00BBD-EBB4-60A7-E903-A4A1B9A0E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4143529"/>
            <a:ext cx="7300223" cy="23635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整合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990371"/>
            <a:ext cx="7277350" cy="2341761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17FCC851-8393-8A0A-397F-4812DC75ACA2}"/>
              </a:ext>
            </a:extLst>
          </p:cNvPr>
          <p:cNvSpPr/>
          <p:nvPr/>
        </p:nvSpPr>
        <p:spPr>
          <a:xfrm rot="16200000">
            <a:off x="1144575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1ED8AE97-1BBF-6572-29AE-FABAFBBFE1E2}"/>
              </a:ext>
            </a:extLst>
          </p:cNvPr>
          <p:cNvSpPr/>
          <p:nvPr/>
        </p:nvSpPr>
        <p:spPr>
          <a:xfrm rot="16200000">
            <a:off x="1210356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6">
            <a:extLst>
              <a:ext uri="{FF2B5EF4-FFF2-40B4-BE49-F238E27FC236}">
                <a16:creationId xmlns:a16="http://schemas.microsoft.com/office/drawing/2014/main" id="{97C0E07A-0823-0077-E434-D8D8E1B28DFF}"/>
              </a:ext>
            </a:extLst>
          </p:cNvPr>
          <p:cNvCxnSpPr/>
          <p:nvPr/>
        </p:nvCxnSpPr>
        <p:spPr>
          <a:xfrm>
            <a:off x="623325" y="3670819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8">
            <a:extLst>
              <a:ext uri="{FF2B5EF4-FFF2-40B4-BE49-F238E27FC236}">
                <a16:creationId xmlns:a16="http://schemas.microsoft.com/office/drawing/2014/main" id="{617E2315-A570-D06E-5DF7-8D1FC5C67F85}"/>
              </a:ext>
            </a:extLst>
          </p:cNvPr>
          <p:cNvCxnSpPr/>
          <p:nvPr/>
        </p:nvCxnSpPr>
        <p:spPr>
          <a:xfrm>
            <a:off x="623325" y="3768790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9">
            <a:extLst>
              <a:ext uri="{FF2B5EF4-FFF2-40B4-BE49-F238E27FC236}">
                <a16:creationId xmlns:a16="http://schemas.microsoft.com/office/drawing/2014/main" id="{7BF9E38C-3D47-784B-0525-BFCDE85C2A2D}"/>
              </a:ext>
            </a:extLst>
          </p:cNvPr>
          <p:cNvCxnSpPr/>
          <p:nvPr/>
        </p:nvCxnSpPr>
        <p:spPr>
          <a:xfrm>
            <a:off x="623325" y="3866761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">
            <a:extLst>
              <a:ext uri="{FF2B5EF4-FFF2-40B4-BE49-F238E27FC236}">
                <a16:creationId xmlns:a16="http://schemas.microsoft.com/office/drawing/2014/main" id="{16FEC0D9-C38C-2B36-35A2-54F145ECE22F}"/>
              </a:ext>
            </a:extLst>
          </p:cNvPr>
          <p:cNvSpPr txBox="1"/>
          <p:nvPr/>
        </p:nvSpPr>
        <p:spPr>
          <a:xfrm>
            <a:off x="1420250" y="3538088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单元测试</a:t>
            </a:r>
          </a:p>
        </p:txBody>
      </p:sp>
      <p:pic>
        <p:nvPicPr>
          <p:cNvPr id="17" name="图片 4">
            <a:extLst>
              <a:ext uri="{FF2B5EF4-FFF2-40B4-BE49-F238E27FC236}">
                <a16:creationId xmlns:a16="http://schemas.microsoft.com/office/drawing/2014/main" id="{2A130EAE-5FAB-661A-2311-9499AB4C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4204419"/>
            <a:ext cx="7242487" cy="23384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7.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集成测试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949490"/>
            <a:ext cx="7356550" cy="2374095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B22D0E4B-5385-AE9F-DBCC-F407B5D4B5C6}"/>
              </a:ext>
            </a:extLst>
          </p:cNvPr>
          <p:cNvSpPr/>
          <p:nvPr/>
        </p:nvSpPr>
        <p:spPr>
          <a:xfrm rot="16200000">
            <a:off x="1144575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0A70B67E-B162-FB44-0207-F7D33F4CCE40}"/>
              </a:ext>
            </a:extLst>
          </p:cNvPr>
          <p:cNvSpPr/>
          <p:nvPr/>
        </p:nvSpPr>
        <p:spPr>
          <a:xfrm rot="16200000">
            <a:off x="1210356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6">
            <a:extLst>
              <a:ext uri="{FF2B5EF4-FFF2-40B4-BE49-F238E27FC236}">
                <a16:creationId xmlns:a16="http://schemas.microsoft.com/office/drawing/2014/main" id="{4DA3A181-93C6-787C-0124-A8C4420CCCFF}"/>
              </a:ext>
            </a:extLst>
          </p:cNvPr>
          <p:cNvCxnSpPr/>
          <p:nvPr/>
        </p:nvCxnSpPr>
        <p:spPr>
          <a:xfrm>
            <a:off x="623325" y="3670819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8">
            <a:extLst>
              <a:ext uri="{FF2B5EF4-FFF2-40B4-BE49-F238E27FC236}">
                <a16:creationId xmlns:a16="http://schemas.microsoft.com/office/drawing/2014/main" id="{122FFE9F-2B4E-B9CF-5277-40F2A615ADBC}"/>
              </a:ext>
            </a:extLst>
          </p:cNvPr>
          <p:cNvCxnSpPr/>
          <p:nvPr/>
        </p:nvCxnSpPr>
        <p:spPr>
          <a:xfrm>
            <a:off x="623325" y="3768790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9">
            <a:extLst>
              <a:ext uri="{FF2B5EF4-FFF2-40B4-BE49-F238E27FC236}">
                <a16:creationId xmlns:a16="http://schemas.microsoft.com/office/drawing/2014/main" id="{47F86A8C-32A5-D951-189E-056D729BA4FA}"/>
              </a:ext>
            </a:extLst>
          </p:cNvPr>
          <p:cNvCxnSpPr/>
          <p:nvPr/>
        </p:nvCxnSpPr>
        <p:spPr>
          <a:xfrm>
            <a:off x="623325" y="3866761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">
            <a:extLst>
              <a:ext uri="{FF2B5EF4-FFF2-40B4-BE49-F238E27FC236}">
                <a16:creationId xmlns:a16="http://schemas.microsoft.com/office/drawing/2014/main" id="{2ADEF248-77A0-B4EE-065A-72A367019B9B}"/>
              </a:ext>
            </a:extLst>
          </p:cNvPr>
          <p:cNvSpPr txBox="1"/>
          <p:nvPr/>
        </p:nvSpPr>
        <p:spPr>
          <a:xfrm>
            <a:off x="1420250" y="3538088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8.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部署</a:t>
            </a:r>
          </a:p>
        </p:txBody>
      </p:sp>
      <p:pic>
        <p:nvPicPr>
          <p:cNvPr id="17" name="图片 5">
            <a:extLst>
              <a:ext uri="{FF2B5EF4-FFF2-40B4-BE49-F238E27FC236}">
                <a16:creationId xmlns:a16="http://schemas.microsoft.com/office/drawing/2014/main" id="{D35FE58E-78EF-0140-1F1D-3BC7206A7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4120830"/>
            <a:ext cx="7356550" cy="23816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9.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编写用户手册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986332"/>
            <a:ext cx="7356550" cy="2383519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37913A58-BE32-977D-5316-82F4F0E96BD4}"/>
              </a:ext>
            </a:extLst>
          </p:cNvPr>
          <p:cNvSpPr/>
          <p:nvPr/>
        </p:nvSpPr>
        <p:spPr>
          <a:xfrm rot="16200000">
            <a:off x="1144575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199DADF4-B867-F454-0CA2-C485C9D1D37F}"/>
              </a:ext>
            </a:extLst>
          </p:cNvPr>
          <p:cNvSpPr/>
          <p:nvPr/>
        </p:nvSpPr>
        <p:spPr>
          <a:xfrm rot="16200000">
            <a:off x="1210356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6">
            <a:extLst>
              <a:ext uri="{FF2B5EF4-FFF2-40B4-BE49-F238E27FC236}">
                <a16:creationId xmlns:a16="http://schemas.microsoft.com/office/drawing/2014/main" id="{3733B8E3-3025-A660-53E1-C1682E838FE9}"/>
              </a:ext>
            </a:extLst>
          </p:cNvPr>
          <p:cNvCxnSpPr/>
          <p:nvPr/>
        </p:nvCxnSpPr>
        <p:spPr>
          <a:xfrm>
            <a:off x="623325" y="3670819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8">
            <a:extLst>
              <a:ext uri="{FF2B5EF4-FFF2-40B4-BE49-F238E27FC236}">
                <a16:creationId xmlns:a16="http://schemas.microsoft.com/office/drawing/2014/main" id="{772AADCB-8811-62D2-C1FA-19D03D7135CB}"/>
              </a:ext>
            </a:extLst>
          </p:cNvPr>
          <p:cNvCxnSpPr/>
          <p:nvPr/>
        </p:nvCxnSpPr>
        <p:spPr>
          <a:xfrm>
            <a:off x="623325" y="3768790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9">
            <a:extLst>
              <a:ext uri="{FF2B5EF4-FFF2-40B4-BE49-F238E27FC236}">
                <a16:creationId xmlns:a16="http://schemas.microsoft.com/office/drawing/2014/main" id="{5E8A4E26-EBEB-AC70-4A20-3CE61BB1E0DD}"/>
              </a:ext>
            </a:extLst>
          </p:cNvPr>
          <p:cNvCxnSpPr/>
          <p:nvPr/>
        </p:nvCxnSpPr>
        <p:spPr>
          <a:xfrm>
            <a:off x="623325" y="3866761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3">
            <a:extLst>
              <a:ext uri="{FF2B5EF4-FFF2-40B4-BE49-F238E27FC236}">
                <a16:creationId xmlns:a16="http://schemas.microsoft.com/office/drawing/2014/main" id="{76659119-EBAD-D187-1807-267D2CC3C4FF}"/>
              </a:ext>
            </a:extLst>
          </p:cNvPr>
          <p:cNvSpPr txBox="1"/>
          <p:nvPr/>
        </p:nvSpPr>
        <p:spPr>
          <a:xfrm>
            <a:off x="1420250" y="3538088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10.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准备结题答辩</a:t>
            </a:r>
          </a:p>
        </p:txBody>
      </p:sp>
      <p:pic>
        <p:nvPicPr>
          <p:cNvPr id="22" name="图片 4">
            <a:extLst>
              <a:ext uri="{FF2B5EF4-FFF2-40B4-BE49-F238E27FC236}">
                <a16:creationId xmlns:a16="http://schemas.microsoft.com/office/drawing/2014/main" id="{2BBD7DF6-6F27-B533-E573-0827036B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50" y="4120656"/>
            <a:ext cx="7361036" cy="2383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任务依赖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15" y="1330960"/>
            <a:ext cx="8726170" cy="38500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60500" y="5471795"/>
            <a:ext cx="4730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关键路径：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1-&gt;2-&gt;4-&gt;6-&gt;7-&gt;8-&gt;9-&gt;10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067251" y="1395608"/>
            <a:ext cx="106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8DAA1-41F3-A3E8-88F4-4FDB7CB8835B}"/>
              </a:ext>
            </a:extLst>
          </p:cNvPr>
          <p:cNvSpPr/>
          <p:nvPr/>
        </p:nvSpPr>
        <p:spPr>
          <a:xfrm>
            <a:off x="2198850" y="1334699"/>
            <a:ext cx="1131600" cy="399464"/>
          </a:xfrm>
          <a:prstGeom prst="rect">
            <a:avLst/>
          </a:prstGeom>
          <a:solidFill>
            <a:srgbClr val="004E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58D02B-53B9-5F82-845E-7F99E2E3750B}"/>
              </a:ext>
            </a:extLst>
          </p:cNvPr>
          <p:cNvSpPr/>
          <p:nvPr/>
        </p:nvSpPr>
        <p:spPr>
          <a:xfrm>
            <a:off x="3330450" y="1846716"/>
            <a:ext cx="1131600" cy="417868"/>
          </a:xfrm>
          <a:prstGeom prst="rect">
            <a:avLst/>
          </a:prstGeom>
          <a:solidFill>
            <a:srgbClr val="004E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08741D-631F-5FFA-2B2F-73A61A5A8E22}"/>
              </a:ext>
            </a:extLst>
          </p:cNvPr>
          <p:cNvCxnSpPr>
            <a:cxnSpLocks/>
          </p:cNvCxnSpPr>
          <p:nvPr/>
        </p:nvCxnSpPr>
        <p:spPr>
          <a:xfrm>
            <a:off x="3330450" y="1336077"/>
            <a:ext cx="0" cy="49383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D1EC28-B458-3478-AB57-ED28757C205C}"/>
              </a:ext>
            </a:extLst>
          </p:cNvPr>
          <p:cNvCxnSpPr>
            <a:cxnSpLocks/>
          </p:cNvCxnSpPr>
          <p:nvPr/>
        </p:nvCxnSpPr>
        <p:spPr>
          <a:xfrm flipH="1">
            <a:off x="2160647" y="1336077"/>
            <a:ext cx="38203" cy="49383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6D77C2-2AC0-AF0F-15EB-EC5DC29403C4}"/>
              </a:ext>
            </a:extLst>
          </p:cNvPr>
          <p:cNvCxnSpPr>
            <a:cxnSpLocks/>
          </p:cNvCxnSpPr>
          <p:nvPr/>
        </p:nvCxnSpPr>
        <p:spPr>
          <a:xfrm>
            <a:off x="4462050" y="1394877"/>
            <a:ext cx="0" cy="48795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1C6DAD-A39C-7E03-087D-7C6EE288055F}"/>
              </a:ext>
            </a:extLst>
          </p:cNvPr>
          <p:cNvCxnSpPr>
            <a:cxnSpLocks/>
          </p:cNvCxnSpPr>
          <p:nvPr/>
        </p:nvCxnSpPr>
        <p:spPr>
          <a:xfrm>
            <a:off x="5593650" y="1394877"/>
            <a:ext cx="0" cy="48795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65E7789-D8C9-95C2-05D8-14C4DB99E29D}"/>
              </a:ext>
            </a:extLst>
          </p:cNvPr>
          <p:cNvSpPr/>
          <p:nvPr/>
        </p:nvSpPr>
        <p:spPr>
          <a:xfrm>
            <a:off x="4462049" y="2355395"/>
            <a:ext cx="2263193" cy="359070"/>
          </a:xfrm>
          <a:prstGeom prst="rect">
            <a:avLst/>
          </a:prstGeom>
          <a:solidFill>
            <a:srgbClr val="004E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7255F5-EB14-616A-9757-7B9FE46F6DA5}"/>
              </a:ext>
            </a:extLst>
          </p:cNvPr>
          <p:cNvSpPr/>
          <p:nvPr/>
        </p:nvSpPr>
        <p:spPr>
          <a:xfrm>
            <a:off x="4462050" y="2862480"/>
            <a:ext cx="1131600" cy="359070"/>
          </a:xfrm>
          <a:prstGeom prst="rect">
            <a:avLst/>
          </a:prstGeom>
          <a:solidFill>
            <a:srgbClr val="004E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26" name="文本框 3">
            <a:extLst>
              <a:ext uri="{FF2B5EF4-FFF2-40B4-BE49-F238E27FC236}">
                <a16:creationId xmlns:a16="http://schemas.microsoft.com/office/drawing/2014/main" id="{E2C19F03-CD21-FB5B-E650-F4A5F01C460B}"/>
              </a:ext>
            </a:extLst>
          </p:cNvPr>
          <p:cNvSpPr txBox="1"/>
          <p:nvPr/>
        </p:nvSpPr>
        <p:spPr>
          <a:xfrm>
            <a:off x="1480851" y="424524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甘特图</a:t>
            </a: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D368E7B5-D7C0-741C-ADB3-3E620D7583E8}"/>
              </a:ext>
            </a:extLst>
          </p:cNvPr>
          <p:cNvSpPr txBox="1"/>
          <p:nvPr/>
        </p:nvSpPr>
        <p:spPr>
          <a:xfrm>
            <a:off x="1067251" y="1880630"/>
            <a:ext cx="106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</a:p>
        </p:txBody>
      </p:sp>
      <p:sp>
        <p:nvSpPr>
          <p:cNvPr id="28" name="文本框 3">
            <a:extLst>
              <a:ext uri="{FF2B5EF4-FFF2-40B4-BE49-F238E27FC236}">
                <a16:creationId xmlns:a16="http://schemas.microsoft.com/office/drawing/2014/main" id="{D98BAD6B-51BB-EADA-8D98-9A35E864BF24}"/>
              </a:ext>
            </a:extLst>
          </p:cNvPr>
          <p:cNvSpPr txBox="1"/>
          <p:nvPr/>
        </p:nvSpPr>
        <p:spPr>
          <a:xfrm>
            <a:off x="1067251" y="2365653"/>
            <a:ext cx="106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编码</a:t>
            </a:r>
          </a:p>
        </p:txBody>
      </p:sp>
      <p:sp>
        <p:nvSpPr>
          <p:cNvPr id="29" name="文本框 3">
            <a:extLst>
              <a:ext uri="{FF2B5EF4-FFF2-40B4-BE49-F238E27FC236}">
                <a16:creationId xmlns:a16="http://schemas.microsoft.com/office/drawing/2014/main" id="{088F1DD4-30C2-C5D5-4674-03C27C2B6281}"/>
              </a:ext>
            </a:extLst>
          </p:cNvPr>
          <p:cNvSpPr txBox="1"/>
          <p:nvPr/>
        </p:nvSpPr>
        <p:spPr>
          <a:xfrm>
            <a:off x="1067251" y="2882996"/>
            <a:ext cx="106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设计优化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055D9F-5810-7D27-0E4F-8D45866C6D94}"/>
              </a:ext>
            </a:extLst>
          </p:cNvPr>
          <p:cNvSpPr/>
          <p:nvPr/>
        </p:nvSpPr>
        <p:spPr>
          <a:xfrm>
            <a:off x="5593650" y="3399240"/>
            <a:ext cx="1131600" cy="359070"/>
          </a:xfrm>
          <a:prstGeom prst="rect">
            <a:avLst/>
          </a:prstGeom>
          <a:solidFill>
            <a:srgbClr val="004E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46C9C3-5221-2FFA-9452-FB14162BF883}"/>
              </a:ext>
            </a:extLst>
          </p:cNvPr>
          <p:cNvCxnSpPr>
            <a:cxnSpLocks/>
          </p:cNvCxnSpPr>
          <p:nvPr/>
        </p:nvCxnSpPr>
        <p:spPr>
          <a:xfrm>
            <a:off x="6725250" y="1401477"/>
            <a:ext cx="0" cy="48729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32CD1B5-0528-DC01-6C5A-D02D5CD64499}"/>
              </a:ext>
            </a:extLst>
          </p:cNvPr>
          <p:cNvSpPr/>
          <p:nvPr/>
        </p:nvSpPr>
        <p:spPr>
          <a:xfrm>
            <a:off x="6725250" y="3866616"/>
            <a:ext cx="1131600" cy="359070"/>
          </a:xfrm>
          <a:prstGeom prst="rect">
            <a:avLst/>
          </a:prstGeom>
          <a:solidFill>
            <a:srgbClr val="004E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33" name="文本框 3">
            <a:extLst>
              <a:ext uri="{FF2B5EF4-FFF2-40B4-BE49-F238E27FC236}">
                <a16:creationId xmlns:a16="http://schemas.microsoft.com/office/drawing/2014/main" id="{2AF06F61-976B-047A-AB11-90A2FD6BFD4F}"/>
              </a:ext>
            </a:extLst>
          </p:cNvPr>
          <p:cNvSpPr txBox="1"/>
          <p:nvPr/>
        </p:nvSpPr>
        <p:spPr>
          <a:xfrm>
            <a:off x="1067251" y="3399240"/>
            <a:ext cx="106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整合</a:t>
            </a:r>
          </a:p>
        </p:txBody>
      </p:sp>
      <p:sp>
        <p:nvSpPr>
          <p:cNvPr id="34" name="文本框 3">
            <a:extLst>
              <a:ext uri="{FF2B5EF4-FFF2-40B4-BE49-F238E27FC236}">
                <a16:creationId xmlns:a16="http://schemas.microsoft.com/office/drawing/2014/main" id="{AFF69CD0-E3CC-282C-284C-BCC0F03BDD07}"/>
              </a:ext>
            </a:extLst>
          </p:cNvPr>
          <p:cNvSpPr txBox="1"/>
          <p:nvPr/>
        </p:nvSpPr>
        <p:spPr>
          <a:xfrm>
            <a:off x="1056143" y="3876874"/>
            <a:ext cx="106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单元测试</a:t>
            </a:r>
          </a:p>
        </p:txBody>
      </p:sp>
      <p:sp>
        <p:nvSpPr>
          <p:cNvPr id="40" name="文本框 3">
            <a:extLst>
              <a:ext uri="{FF2B5EF4-FFF2-40B4-BE49-F238E27FC236}">
                <a16:creationId xmlns:a16="http://schemas.microsoft.com/office/drawing/2014/main" id="{EE3706AD-E8FE-6CB2-B6B7-B236122C1ECB}"/>
              </a:ext>
            </a:extLst>
          </p:cNvPr>
          <p:cNvSpPr txBox="1"/>
          <p:nvPr/>
        </p:nvSpPr>
        <p:spPr>
          <a:xfrm>
            <a:off x="1067251" y="4344250"/>
            <a:ext cx="106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集成测试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196FE1-4261-777C-959F-60527002E860}"/>
              </a:ext>
            </a:extLst>
          </p:cNvPr>
          <p:cNvCxnSpPr>
            <a:cxnSpLocks/>
          </p:cNvCxnSpPr>
          <p:nvPr/>
        </p:nvCxnSpPr>
        <p:spPr>
          <a:xfrm>
            <a:off x="7856850" y="1422631"/>
            <a:ext cx="0" cy="485180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D0C1516-0161-2FB8-4C08-51E84AF538A0}"/>
              </a:ext>
            </a:extLst>
          </p:cNvPr>
          <p:cNvSpPr/>
          <p:nvPr/>
        </p:nvSpPr>
        <p:spPr>
          <a:xfrm>
            <a:off x="7856850" y="4333992"/>
            <a:ext cx="1131600" cy="359070"/>
          </a:xfrm>
          <a:prstGeom prst="rect">
            <a:avLst/>
          </a:prstGeom>
          <a:solidFill>
            <a:srgbClr val="004E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471C734-C908-F5EF-A4F8-DB0212B9C428}"/>
              </a:ext>
            </a:extLst>
          </p:cNvPr>
          <p:cNvCxnSpPr>
            <a:cxnSpLocks/>
          </p:cNvCxnSpPr>
          <p:nvPr/>
        </p:nvCxnSpPr>
        <p:spPr>
          <a:xfrm>
            <a:off x="8988450" y="1401477"/>
            <a:ext cx="0" cy="48729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CC5240B-6E22-4238-6E9A-C1A3B58BF689}"/>
              </a:ext>
            </a:extLst>
          </p:cNvPr>
          <p:cNvSpPr/>
          <p:nvPr/>
        </p:nvSpPr>
        <p:spPr>
          <a:xfrm>
            <a:off x="8988449" y="4801368"/>
            <a:ext cx="585859" cy="359070"/>
          </a:xfrm>
          <a:prstGeom prst="rect">
            <a:avLst/>
          </a:prstGeom>
          <a:solidFill>
            <a:srgbClr val="004E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45" name="文本框 3">
            <a:extLst>
              <a:ext uri="{FF2B5EF4-FFF2-40B4-BE49-F238E27FC236}">
                <a16:creationId xmlns:a16="http://schemas.microsoft.com/office/drawing/2014/main" id="{9FADE946-4FCB-ABA6-B1F4-3E5458B37327}"/>
              </a:ext>
            </a:extLst>
          </p:cNvPr>
          <p:cNvSpPr txBox="1"/>
          <p:nvPr/>
        </p:nvSpPr>
        <p:spPr>
          <a:xfrm>
            <a:off x="1067251" y="4812344"/>
            <a:ext cx="106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部署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4EAA89E-B5C1-B1D0-CCCC-A15DA9A483CB}"/>
              </a:ext>
            </a:extLst>
          </p:cNvPr>
          <p:cNvCxnSpPr>
            <a:cxnSpLocks/>
          </p:cNvCxnSpPr>
          <p:nvPr/>
        </p:nvCxnSpPr>
        <p:spPr>
          <a:xfrm>
            <a:off x="10120050" y="1394877"/>
            <a:ext cx="0" cy="48795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B698642-1AD0-E031-6267-7E13D50C77A3}"/>
              </a:ext>
            </a:extLst>
          </p:cNvPr>
          <p:cNvSpPr/>
          <p:nvPr/>
        </p:nvSpPr>
        <p:spPr>
          <a:xfrm>
            <a:off x="9574311" y="5244866"/>
            <a:ext cx="1091476" cy="359070"/>
          </a:xfrm>
          <a:prstGeom prst="rect">
            <a:avLst/>
          </a:prstGeom>
          <a:solidFill>
            <a:srgbClr val="004E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49" name="文本框 3">
            <a:extLst>
              <a:ext uri="{FF2B5EF4-FFF2-40B4-BE49-F238E27FC236}">
                <a16:creationId xmlns:a16="http://schemas.microsoft.com/office/drawing/2014/main" id="{B1849345-DA87-158A-3E29-267D606C8282}"/>
              </a:ext>
            </a:extLst>
          </p:cNvPr>
          <p:cNvSpPr txBox="1"/>
          <p:nvPr/>
        </p:nvSpPr>
        <p:spPr>
          <a:xfrm>
            <a:off x="695325" y="5254266"/>
            <a:ext cx="146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编写用户手册</a:t>
            </a:r>
          </a:p>
        </p:txBody>
      </p:sp>
      <p:sp>
        <p:nvSpPr>
          <p:cNvPr id="50" name="文本框 3">
            <a:extLst>
              <a:ext uri="{FF2B5EF4-FFF2-40B4-BE49-F238E27FC236}">
                <a16:creationId xmlns:a16="http://schemas.microsoft.com/office/drawing/2014/main" id="{9CC403E8-854F-2B0E-A87A-0352BC304F8A}"/>
              </a:ext>
            </a:extLst>
          </p:cNvPr>
          <p:cNvSpPr txBox="1"/>
          <p:nvPr/>
        </p:nvSpPr>
        <p:spPr>
          <a:xfrm>
            <a:off x="695325" y="5696188"/>
            <a:ext cx="146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准备结题答辩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B3CBED9-3BE6-6EEC-157E-16856A2D68B9}"/>
              </a:ext>
            </a:extLst>
          </p:cNvPr>
          <p:cNvCxnSpPr>
            <a:cxnSpLocks/>
          </p:cNvCxnSpPr>
          <p:nvPr/>
        </p:nvCxnSpPr>
        <p:spPr>
          <a:xfrm>
            <a:off x="11251650" y="1383177"/>
            <a:ext cx="0" cy="48912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F035BBB-25DA-5EEB-6E23-DF8F06DF4477}"/>
              </a:ext>
            </a:extLst>
          </p:cNvPr>
          <p:cNvSpPr/>
          <p:nvPr/>
        </p:nvSpPr>
        <p:spPr>
          <a:xfrm>
            <a:off x="10645724" y="5696188"/>
            <a:ext cx="605927" cy="359070"/>
          </a:xfrm>
          <a:prstGeom prst="rect">
            <a:avLst/>
          </a:prstGeom>
          <a:solidFill>
            <a:srgbClr val="004E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902098-48F8-2D2B-AF68-6E00281F6F87}"/>
              </a:ext>
            </a:extLst>
          </p:cNvPr>
          <p:cNvCxnSpPr>
            <a:cxnSpLocks/>
          </p:cNvCxnSpPr>
          <p:nvPr/>
        </p:nvCxnSpPr>
        <p:spPr>
          <a:xfrm flipH="1">
            <a:off x="2160647" y="6274435"/>
            <a:ext cx="92122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553DC5C-0773-A208-5D58-B67B1578FB31}"/>
              </a:ext>
            </a:extLst>
          </p:cNvPr>
          <p:cNvCxnSpPr>
            <a:stCxn id="5" idx="2"/>
            <a:endCxn id="12" idx="1"/>
          </p:cNvCxnSpPr>
          <p:nvPr/>
        </p:nvCxnSpPr>
        <p:spPr>
          <a:xfrm rot="16200000" flipH="1">
            <a:off x="2886807" y="1612006"/>
            <a:ext cx="321487" cy="56580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564E8B07-7902-B4A1-C5B0-CE0F85DC1D89}"/>
              </a:ext>
            </a:extLst>
          </p:cNvPr>
          <p:cNvCxnSpPr>
            <a:cxnSpLocks/>
            <a:stCxn id="12" idx="2"/>
            <a:endCxn id="24" idx="1"/>
          </p:cNvCxnSpPr>
          <p:nvPr/>
        </p:nvCxnSpPr>
        <p:spPr>
          <a:xfrm rot="16200000" flipH="1">
            <a:off x="4043976" y="2116857"/>
            <a:ext cx="270346" cy="565799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BB75EDB-9DB9-7365-1989-8FDEF3A4F816}"/>
              </a:ext>
            </a:extLst>
          </p:cNvPr>
          <p:cNvCxnSpPr>
            <a:cxnSpLocks/>
            <a:stCxn id="12" idx="2"/>
            <a:endCxn id="25" idx="1"/>
          </p:cNvCxnSpPr>
          <p:nvPr/>
        </p:nvCxnSpPr>
        <p:spPr>
          <a:xfrm rot="16200000" flipH="1">
            <a:off x="3790435" y="2370399"/>
            <a:ext cx="777431" cy="56580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34F214-E939-B8A6-30DA-9777040ACF8B}"/>
              </a:ext>
            </a:extLst>
          </p:cNvPr>
          <p:cNvCxnSpPr>
            <a:cxnSpLocks/>
            <a:stCxn id="32" idx="2"/>
            <a:endCxn id="42" idx="1"/>
          </p:cNvCxnSpPr>
          <p:nvPr/>
        </p:nvCxnSpPr>
        <p:spPr>
          <a:xfrm rot="16200000" flipH="1">
            <a:off x="7430030" y="4086706"/>
            <a:ext cx="287841" cy="56580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F3423979-1BD1-2C94-E2B3-E06A0D91F013}"/>
              </a:ext>
            </a:extLst>
          </p:cNvPr>
          <p:cNvCxnSpPr>
            <a:cxnSpLocks/>
            <a:stCxn id="30" idx="2"/>
            <a:endCxn id="42" idx="1"/>
          </p:cNvCxnSpPr>
          <p:nvPr/>
        </p:nvCxnSpPr>
        <p:spPr>
          <a:xfrm rot="16200000" flipH="1">
            <a:off x="6630542" y="3287218"/>
            <a:ext cx="755217" cy="169740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291F4BD-DC47-F737-D270-BBBF5350FE09}"/>
              </a:ext>
            </a:extLst>
          </p:cNvPr>
          <p:cNvCxnSpPr>
            <a:cxnSpLocks/>
            <a:stCxn id="25" idx="2"/>
            <a:endCxn id="32" idx="1"/>
          </p:cNvCxnSpPr>
          <p:nvPr/>
        </p:nvCxnSpPr>
        <p:spPr>
          <a:xfrm rot="16200000" flipH="1">
            <a:off x="5464250" y="2785150"/>
            <a:ext cx="824601" cy="169740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E83ED0E-14B5-4BE1-68D8-E9002E10A681}"/>
              </a:ext>
            </a:extLst>
          </p:cNvPr>
          <p:cNvCxnSpPr>
            <a:stCxn id="30" idx="0"/>
          </p:cNvCxnSpPr>
          <p:nvPr/>
        </p:nvCxnSpPr>
        <p:spPr>
          <a:xfrm flipV="1">
            <a:off x="6159450" y="2704207"/>
            <a:ext cx="0" cy="6950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FF9CEE2-2941-77B7-9F42-5ADC3D8314BD}"/>
              </a:ext>
            </a:extLst>
          </p:cNvPr>
          <p:cNvCxnSpPr>
            <a:cxnSpLocks/>
            <a:stCxn id="42" idx="2"/>
            <a:endCxn id="44" idx="1"/>
          </p:cNvCxnSpPr>
          <p:nvPr/>
        </p:nvCxnSpPr>
        <p:spPr>
          <a:xfrm rot="16200000" flipH="1">
            <a:off x="8561629" y="4554082"/>
            <a:ext cx="287841" cy="565799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AB0E6D5-BFF1-74BC-836F-B3CD9C45CD7F}"/>
              </a:ext>
            </a:extLst>
          </p:cNvPr>
          <p:cNvCxnSpPr>
            <a:cxnSpLocks/>
            <a:stCxn id="44" idx="2"/>
            <a:endCxn id="48" idx="1"/>
          </p:cNvCxnSpPr>
          <p:nvPr/>
        </p:nvCxnSpPr>
        <p:spPr>
          <a:xfrm rot="16200000" flipH="1">
            <a:off x="9295864" y="5145953"/>
            <a:ext cx="263963" cy="292932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C41E4D6-7A5F-0ACE-4399-ABE2782FBB4F}"/>
              </a:ext>
            </a:extLst>
          </p:cNvPr>
          <p:cNvCxnSpPr>
            <a:cxnSpLocks/>
            <a:stCxn id="48" idx="2"/>
            <a:endCxn id="52" idx="1"/>
          </p:cNvCxnSpPr>
          <p:nvPr/>
        </p:nvCxnSpPr>
        <p:spPr>
          <a:xfrm rot="16200000" flipH="1">
            <a:off x="10246993" y="5476991"/>
            <a:ext cx="271787" cy="525675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3">
            <a:extLst>
              <a:ext uri="{FF2B5EF4-FFF2-40B4-BE49-F238E27FC236}">
                <a16:creationId xmlns:a16="http://schemas.microsoft.com/office/drawing/2014/main" id="{0A0DD307-E3A7-C912-DA3B-B98FAB6CBF49}"/>
              </a:ext>
            </a:extLst>
          </p:cNvPr>
          <p:cNvSpPr txBox="1"/>
          <p:nvPr/>
        </p:nvSpPr>
        <p:spPr>
          <a:xfrm>
            <a:off x="1327098" y="6358140"/>
            <a:ext cx="83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Week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文本框 3">
            <a:extLst>
              <a:ext uri="{FF2B5EF4-FFF2-40B4-BE49-F238E27FC236}">
                <a16:creationId xmlns:a16="http://schemas.microsoft.com/office/drawing/2014/main" id="{9214C283-364D-C2C0-1E97-EFB72DC68688}"/>
              </a:ext>
            </a:extLst>
          </p:cNvPr>
          <p:cNvSpPr txBox="1"/>
          <p:nvPr/>
        </p:nvSpPr>
        <p:spPr>
          <a:xfrm>
            <a:off x="2347875" y="6344852"/>
            <a:ext cx="83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文本框 3">
            <a:extLst>
              <a:ext uri="{FF2B5EF4-FFF2-40B4-BE49-F238E27FC236}">
                <a16:creationId xmlns:a16="http://schemas.microsoft.com/office/drawing/2014/main" id="{354E3E7A-686F-B70C-7F67-29A5E6D8C5B3}"/>
              </a:ext>
            </a:extLst>
          </p:cNvPr>
          <p:cNvSpPr txBox="1"/>
          <p:nvPr/>
        </p:nvSpPr>
        <p:spPr>
          <a:xfrm>
            <a:off x="3479474" y="6363128"/>
            <a:ext cx="83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" name="文本框 3">
            <a:extLst>
              <a:ext uri="{FF2B5EF4-FFF2-40B4-BE49-F238E27FC236}">
                <a16:creationId xmlns:a16="http://schemas.microsoft.com/office/drawing/2014/main" id="{A421799E-E9D1-3414-DD56-8F2A0A3348B5}"/>
              </a:ext>
            </a:extLst>
          </p:cNvPr>
          <p:cNvSpPr txBox="1"/>
          <p:nvPr/>
        </p:nvSpPr>
        <p:spPr>
          <a:xfrm>
            <a:off x="4611073" y="6358140"/>
            <a:ext cx="83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文本框 3">
            <a:extLst>
              <a:ext uri="{FF2B5EF4-FFF2-40B4-BE49-F238E27FC236}">
                <a16:creationId xmlns:a16="http://schemas.microsoft.com/office/drawing/2014/main" id="{2BFFF557-109C-3F12-E91F-41B6C4C0DC63}"/>
              </a:ext>
            </a:extLst>
          </p:cNvPr>
          <p:cNvSpPr txBox="1"/>
          <p:nvPr/>
        </p:nvSpPr>
        <p:spPr>
          <a:xfrm>
            <a:off x="5738621" y="6358140"/>
            <a:ext cx="83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9" name="文本框 3">
            <a:extLst>
              <a:ext uri="{FF2B5EF4-FFF2-40B4-BE49-F238E27FC236}">
                <a16:creationId xmlns:a16="http://schemas.microsoft.com/office/drawing/2014/main" id="{374D6BAA-329F-AB29-FD86-5EA5DEDCD138}"/>
              </a:ext>
            </a:extLst>
          </p:cNvPr>
          <p:cNvSpPr txBox="1"/>
          <p:nvPr/>
        </p:nvSpPr>
        <p:spPr>
          <a:xfrm>
            <a:off x="6866169" y="6357352"/>
            <a:ext cx="83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" name="文本框 3">
            <a:extLst>
              <a:ext uri="{FF2B5EF4-FFF2-40B4-BE49-F238E27FC236}">
                <a16:creationId xmlns:a16="http://schemas.microsoft.com/office/drawing/2014/main" id="{0160D084-0BC3-DD53-139C-22AE78EB9520}"/>
              </a:ext>
            </a:extLst>
          </p:cNvPr>
          <p:cNvSpPr txBox="1"/>
          <p:nvPr/>
        </p:nvSpPr>
        <p:spPr>
          <a:xfrm>
            <a:off x="7977887" y="6344852"/>
            <a:ext cx="83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文本框 3">
            <a:extLst>
              <a:ext uri="{FF2B5EF4-FFF2-40B4-BE49-F238E27FC236}">
                <a16:creationId xmlns:a16="http://schemas.microsoft.com/office/drawing/2014/main" id="{185F1ED4-05FA-1358-393F-ADE721294D1D}"/>
              </a:ext>
            </a:extLst>
          </p:cNvPr>
          <p:cNvSpPr txBox="1"/>
          <p:nvPr/>
        </p:nvSpPr>
        <p:spPr>
          <a:xfrm>
            <a:off x="9157533" y="6357352"/>
            <a:ext cx="83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" name="文本框 3">
            <a:extLst>
              <a:ext uri="{FF2B5EF4-FFF2-40B4-BE49-F238E27FC236}">
                <a16:creationId xmlns:a16="http://schemas.microsoft.com/office/drawing/2014/main" id="{9FE48887-E3F4-E52B-FFA4-AAB80ED18EDD}"/>
              </a:ext>
            </a:extLst>
          </p:cNvPr>
          <p:cNvSpPr txBox="1"/>
          <p:nvPr/>
        </p:nvSpPr>
        <p:spPr>
          <a:xfrm>
            <a:off x="10269251" y="6344852"/>
            <a:ext cx="833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702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3">
            <a:extLst>
              <a:ext uri="{FF2B5EF4-FFF2-40B4-BE49-F238E27FC236}">
                <a16:creationId xmlns:a16="http://schemas.microsoft.com/office/drawing/2014/main" id="{E2C19F03-CD21-FB5B-E650-F4A5F01C460B}"/>
              </a:ext>
            </a:extLst>
          </p:cNvPr>
          <p:cNvSpPr txBox="1"/>
          <p:nvPr/>
        </p:nvSpPr>
        <p:spPr>
          <a:xfrm>
            <a:off x="1480850" y="424524"/>
            <a:ext cx="49559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编码工作细化：架构维度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EA5E6-2992-8AAE-0F48-F56AC240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012" y="1073830"/>
            <a:ext cx="5780588" cy="1491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1B9BB2-5F36-D666-94B4-23BE9AF43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00" y="3014420"/>
            <a:ext cx="5604001" cy="1448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5784CA-5FDC-C02C-716A-90CD1CE2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599" y="3014420"/>
            <a:ext cx="5604001" cy="14498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A9C59A-8E3E-80F2-CCD5-3302A944A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466" y="5000741"/>
            <a:ext cx="5780042" cy="14911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4BA2C0-F94E-8373-2DB2-EDA56D267167}"/>
              </a:ext>
            </a:extLst>
          </p:cNvPr>
          <p:cNvCxnSpPr/>
          <p:nvPr/>
        </p:nvCxnSpPr>
        <p:spPr>
          <a:xfrm flipH="1">
            <a:off x="3888000" y="2565029"/>
            <a:ext cx="518400" cy="4493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358DB5-3FDA-29C4-244E-079B1D720D6C}"/>
              </a:ext>
            </a:extLst>
          </p:cNvPr>
          <p:cNvCxnSpPr>
            <a:cxnSpLocks/>
          </p:cNvCxnSpPr>
          <p:nvPr/>
        </p:nvCxnSpPr>
        <p:spPr>
          <a:xfrm>
            <a:off x="7375202" y="2591930"/>
            <a:ext cx="410400" cy="422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290BBF-16CA-3266-8689-56AAAA448B6C}"/>
              </a:ext>
            </a:extLst>
          </p:cNvPr>
          <p:cNvCxnSpPr>
            <a:cxnSpLocks/>
          </p:cNvCxnSpPr>
          <p:nvPr/>
        </p:nvCxnSpPr>
        <p:spPr>
          <a:xfrm flipH="1">
            <a:off x="7495200" y="4483537"/>
            <a:ext cx="442802" cy="517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DD1002-260C-6BAB-F9DD-7F20D4F53FE0}"/>
              </a:ext>
            </a:extLst>
          </p:cNvPr>
          <p:cNvCxnSpPr>
            <a:cxnSpLocks/>
          </p:cNvCxnSpPr>
          <p:nvPr/>
        </p:nvCxnSpPr>
        <p:spPr>
          <a:xfrm>
            <a:off x="3888000" y="4483537"/>
            <a:ext cx="604800" cy="5320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722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5396C8F-B5C4-B185-56B4-24569A0FC841}"/>
              </a:ext>
            </a:extLst>
          </p:cNvPr>
          <p:cNvSpPr/>
          <p:nvPr/>
        </p:nvSpPr>
        <p:spPr>
          <a:xfrm>
            <a:off x="7984800" y="4121415"/>
            <a:ext cx="2052000" cy="8428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3">
            <a:extLst>
              <a:ext uri="{FF2B5EF4-FFF2-40B4-BE49-F238E27FC236}">
                <a16:creationId xmlns:a16="http://schemas.microsoft.com/office/drawing/2014/main" id="{E2C19F03-CD21-FB5B-E650-F4A5F01C460B}"/>
              </a:ext>
            </a:extLst>
          </p:cNvPr>
          <p:cNvSpPr txBox="1"/>
          <p:nvPr/>
        </p:nvSpPr>
        <p:spPr>
          <a:xfrm>
            <a:off x="1480850" y="424524"/>
            <a:ext cx="49559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编码工作细化：功能维度</a:t>
            </a: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B4CD1B73-5944-EDD5-946B-D81C224A0765}"/>
              </a:ext>
            </a:extLst>
          </p:cNvPr>
          <p:cNvSpPr txBox="1"/>
          <p:nvPr/>
        </p:nvSpPr>
        <p:spPr>
          <a:xfrm>
            <a:off x="607460" y="1245270"/>
            <a:ext cx="3942252" cy="448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系统基本框架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渔业产业分布信息功能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水产种质资源保护区分布信息功能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渔业贸易数据功能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自主添加或移除图层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 数据检索、筛选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7.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导出为图像、表格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8.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管理员注册、登录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9.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管理员增加、修改、删除数据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10. 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用户自定义指标呈现产业地图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11. 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数字化生产、投资决策辅助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12.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集成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A13311-947C-0C51-38CA-D62996818FFE}"/>
              </a:ext>
            </a:extLst>
          </p:cNvPr>
          <p:cNvSpPr/>
          <p:nvPr/>
        </p:nvSpPr>
        <p:spPr>
          <a:xfrm>
            <a:off x="4943399" y="3087425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194A6A-61AD-79B7-1B1B-1225F3CE3761}"/>
              </a:ext>
            </a:extLst>
          </p:cNvPr>
          <p:cNvSpPr/>
          <p:nvPr/>
        </p:nvSpPr>
        <p:spPr>
          <a:xfrm>
            <a:off x="6063600" y="2221025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2738B2-C0AD-31DB-FD44-4E9F6B2E2B06}"/>
              </a:ext>
            </a:extLst>
          </p:cNvPr>
          <p:cNvSpPr/>
          <p:nvPr/>
        </p:nvSpPr>
        <p:spPr>
          <a:xfrm>
            <a:off x="6063600" y="3087425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04130B-4341-4160-342B-69A1AA90AF2F}"/>
              </a:ext>
            </a:extLst>
          </p:cNvPr>
          <p:cNvSpPr/>
          <p:nvPr/>
        </p:nvSpPr>
        <p:spPr>
          <a:xfrm>
            <a:off x="6063600" y="4040225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9557AC-3263-B63A-F27E-1D987FF22220}"/>
              </a:ext>
            </a:extLst>
          </p:cNvPr>
          <p:cNvSpPr/>
          <p:nvPr/>
        </p:nvSpPr>
        <p:spPr>
          <a:xfrm>
            <a:off x="7096801" y="3087425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48336C-470E-60D9-C9CC-3BEC8E3F6547}"/>
              </a:ext>
            </a:extLst>
          </p:cNvPr>
          <p:cNvSpPr/>
          <p:nvPr/>
        </p:nvSpPr>
        <p:spPr>
          <a:xfrm>
            <a:off x="8223601" y="1911425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394661-E369-22BF-A6BE-535B0100548F}"/>
              </a:ext>
            </a:extLst>
          </p:cNvPr>
          <p:cNvSpPr/>
          <p:nvPr/>
        </p:nvSpPr>
        <p:spPr>
          <a:xfrm>
            <a:off x="8223601" y="2667630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223594-C175-097D-962D-8C72E0C3B36E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>
          <a:xfrm flipV="1">
            <a:off x="5416609" y="2694235"/>
            <a:ext cx="728181" cy="47438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81B911-FC37-258A-5F5D-4BDB40A4CAEF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5497799" y="3364625"/>
            <a:ext cx="565801" cy="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E48E5C-58EA-8B84-284F-D4212732AA1E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5416609" y="3560635"/>
            <a:ext cx="728181" cy="56078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10240C-0388-3F42-C2BB-56F499617180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618000" y="3364625"/>
            <a:ext cx="478801" cy="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3459AC-BF37-AE53-17BA-15F1B2655BE8}"/>
              </a:ext>
            </a:extLst>
          </p:cNvPr>
          <p:cNvCxnSpPr>
            <a:cxnSpLocks/>
            <a:stCxn id="14" idx="7"/>
            <a:endCxn id="16" idx="2"/>
          </p:cNvCxnSpPr>
          <p:nvPr/>
        </p:nvCxnSpPr>
        <p:spPr>
          <a:xfrm flipV="1">
            <a:off x="7570011" y="2944830"/>
            <a:ext cx="653590" cy="223785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8EB512-16F1-5F2E-F620-B295FEEE5791}"/>
              </a:ext>
            </a:extLst>
          </p:cNvPr>
          <p:cNvCxnSpPr>
            <a:cxnSpLocks/>
            <a:stCxn id="14" idx="0"/>
            <a:endCxn id="15" idx="3"/>
          </p:cNvCxnSpPr>
          <p:nvPr/>
        </p:nvCxnSpPr>
        <p:spPr>
          <a:xfrm flipV="1">
            <a:off x="7374001" y="2384635"/>
            <a:ext cx="930790" cy="70279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83535B3-3C08-B66F-ED84-E7D88EC81A67}"/>
              </a:ext>
            </a:extLst>
          </p:cNvPr>
          <p:cNvSpPr/>
          <p:nvPr/>
        </p:nvSpPr>
        <p:spPr>
          <a:xfrm>
            <a:off x="8223601" y="3437825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75CC2-36BE-BC92-711D-366ACBD3F5BC}"/>
              </a:ext>
            </a:extLst>
          </p:cNvPr>
          <p:cNvCxnSpPr>
            <a:cxnSpLocks/>
            <a:stCxn id="14" idx="5"/>
            <a:endCxn id="49" idx="2"/>
          </p:cNvCxnSpPr>
          <p:nvPr/>
        </p:nvCxnSpPr>
        <p:spPr>
          <a:xfrm>
            <a:off x="7570011" y="3560635"/>
            <a:ext cx="653590" cy="15439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7EB7F16C-4DFD-6D41-2AEB-18BEC7D2AC11}"/>
              </a:ext>
            </a:extLst>
          </p:cNvPr>
          <p:cNvSpPr/>
          <p:nvPr/>
        </p:nvSpPr>
        <p:spPr>
          <a:xfrm>
            <a:off x="9234822" y="3437825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5D3E8C2-38BC-7B6E-1B90-D82C95B7906E}"/>
              </a:ext>
            </a:extLst>
          </p:cNvPr>
          <p:cNvCxnSpPr>
            <a:cxnSpLocks/>
            <a:stCxn id="49" idx="6"/>
            <a:endCxn id="60" idx="2"/>
          </p:cNvCxnSpPr>
          <p:nvPr/>
        </p:nvCxnSpPr>
        <p:spPr>
          <a:xfrm>
            <a:off x="8778001" y="3715025"/>
            <a:ext cx="456821" cy="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8C05F1C7-C784-0294-5BFB-10E610B01418}"/>
              </a:ext>
            </a:extLst>
          </p:cNvPr>
          <p:cNvSpPr/>
          <p:nvPr/>
        </p:nvSpPr>
        <p:spPr>
          <a:xfrm>
            <a:off x="8223601" y="4271255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9F3907C-EA51-F7D1-BCF0-1E4B7AC7C194}"/>
              </a:ext>
            </a:extLst>
          </p:cNvPr>
          <p:cNvSpPr/>
          <p:nvPr/>
        </p:nvSpPr>
        <p:spPr>
          <a:xfrm>
            <a:off x="9234822" y="4269425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015C7E-63D8-B319-D406-94796D4A8161}"/>
              </a:ext>
            </a:extLst>
          </p:cNvPr>
          <p:cNvCxnSpPr>
            <a:cxnSpLocks/>
            <a:stCxn id="14" idx="4"/>
            <a:endCxn id="64" idx="2"/>
          </p:cNvCxnSpPr>
          <p:nvPr/>
        </p:nvCxnSpPr>
        <p:spPr>
          <a:xfrm>
            <a:off x="7374001" y="3641825"/>
            <a:ext cx="849600" cy="90663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07A28FC-892A-E6AE-F0DB-1278D9E40B1E}"/>
              </a:ext>
            </a:extLst>
          </p:cNvPr>
          <p:cNvCxnSpPr>
            <a:cxnSpLocks/>
            <a:stCxn id="5" idx="5"/>
            <a:endCxn id="14" idx="1"/>
          </p:cNvCxnSpPr>
          <p:nvPr/>
        </p:nvCxnSpPr>
        <p:spPr>
          <a:xfrm>
            <a:off x="6536810" y="2694235"/>
            <a:ext cx="641181" cy="47438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23D7913-0DBD-5A18-2600-70884E009BAD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6536810" y="3560635"/>
            <a:ext cx="641181" cy="56078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6FE863C-95A7-FED6-0192-1C3639C2D17C}"/>
              </a:ext>
            </a:extLst>
          </p:cNvPr>
          <p:cNvCxnSpPr>
            <a:cxnSpLocks/>
            <a:stCxn id="64" idx="6"/>
            <a:endCxn id="65" idx="2"/>
          </p:cNvCxnSpPr>
          <p:nvPr/>
        </p:nvCxnSpPr>
        <p:spPr>
          <a:xfrm flipV="1">
            <a:off x="8778001" y="4546625"/>
            <a:ext cx="456821" cy="183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3">
            <a:extLst>
              <a:ext uri="{FF2B5EF4-FFF2-40B4-BE49-F238E27FC236}">
                <a16:creationId xmlns:a16="http://schemas.microsoft.com/office/drawing/2014/main" id="{73809BC5-B3E0-BE98-7903-F92081471EB7}"/>
              </a:ext>
            </a:extLst>
          </p:cNvPr>
          <p:cNvSpPr txBox="1"/>
          <p:nvPr/>
        </p:nvSpPr>
        <p:spPr>
          <a:xfrm>
            <a:off x="7798801" y="5112234"/>
            <a:ext cx="2580118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针对从业者需求的新功能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7653F6B-5C45-70DF-A164-CF0D8A39044E}"/>
              </a:ext>
            </a:extLst>
          </p:cNvPr>
          <p:cNvSpPr/>
          <p:nvPr/>
        </p:nvSpPr>
        <p:spPr>
          <a:xfrm>
            <a:off x="10378919" y="3087425"/>
            <a:ext cx="554400" cy="554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CE17600-2887-E731-B4EF-935DFAEFB6D6}"/>
              </a:ext>
            </a:extLst>
          </p:cNvPr>
          <p:cNvCxnSpPr>
            <a:cxnSpLocks/>
            <a:stCxn id="15" idx="5"/>
            <a:endCxn id="81" idx="1"/>
          </p:cNvCxnSpPr>
          <p:nvPr/>
        </p:nvCxnSpPr>
        <p:spPr>
          <a:xfrm>
            <a:off x="8696811" y="2384635"/>
            <a:ext cx="1763298" cy="78398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F9B050A-9AAF-C8A9-756E-8C8FF54CE55F}"/>
              </a:ext>
            </a:extLst>
          </p:cNvPr>
          <p:cNvCxnSpPr>
            <a:cxnSpLocks/>
            <a:stCxn id="16" idx="6"/>
            <a:endCxn id="81" idx="2"/>
          </p:cNvCxnSpPr>
          <p:nvPr/>
        </p:nvCxnSpPr>
        <p:spPr>
          <a:xfrm>
            <a:off x="8778001" y="2944830"/>
            <a:ext cx="1600918" cy="419795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9A7C6DB-3835-F98B-F1AD-DEA8C9078964}"/>
              </a:ext>
            </a:extLst>
          </p:cNvPr>
          <p:cNvCxnSpPr>
            <a:cxnSpLocks/>
            <a:stCxn id="60" idx="6"/>
            <a:endCxn id="81" idx="3"/>
          </p:cNvCxnSpPr>
          <p:nvPr/>
        </p:nvCxnSpPr>
        <p:spPr>
          <a:xfrm flipV="1">
            <a:off x="9789222" y="3560635"/>
            <a:ext cx="670887" cy="15439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B03D3B6-BAC2-5510-256B-68B92AB5FAA5}"/>
              </a:ext>
            </a:extLst>
          </p:cNvPr>
          <p:cNvCxnSpPr>
            <a:cxnSpLocks/>
            <a:stCxn id="65" idx="6"/>
            <a:endCxn id="81" idx="4"/>
          </p:cNvCxnSpPr>
          <p:nvPr/>
        </p:nvCxnSpPr>
        <p:spPr>
          <a:xfrm flipV="1">
            <a:off x="9789222" y="3641825"/>
            <a:ext cx="866897" cy="90480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67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现阶段成果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4384431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94759" y="0"/>
            <a:ext cx="589672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7309" y="491514"/>
            <a:ext cx="817960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6000" dirty="0">
                <a:solidFill>
                  <a:schemeClr val="bg1">
                    <a:lumMod val="85000"/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CONTENTS</a:t>
            </a:r>
            <a:endParaRPr lang="zh-CN" altLang="en-US" sz="6000" dirty="0">
              <a:solidFill>
                <a:schemeClr val="bg1">
                  <a:lumMod val="85000"/>
                  <a:alpha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16441" y="1668236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16441" y="2165924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16441" y="2651065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16441" y="3148753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16441" y="3703334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16441" y="4201022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16441" y="4698710"/>
            <a:ext cx="87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04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16441" y="5196398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21502" y="1843489"/>
            <a:ext cx="3953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M" panose="00020600040101010101" pitchFamily="18" charset="-122"/>
              </a:rPr>
              <a:t>项目简介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621502" y="3856700"/>
            <a:ext cx="2455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M" panose="00020600040101010101" pitchFamily="18" charset="-122"/>
              </a:rPr>
              <a:t>任务管理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11977" y="2822086"/>
            <a:ext cx="395375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M" panose="00020600040101010101" pitchFamily="18" charset="-122"/>
              </a:rPr>
              <a:t>需求回顾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621502" y="4883051"/>
            <a:ext cx="3168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M" panose="00020600040101010101" pitchFamily="18" charset="-122"/>
              </a:rPr>
              <a:t>现阶段成果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16441" y="5773130"/>
            <a:ext cx="87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4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endParaRPr lang="zh-CN" altLang="en-US" sz="4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16441" y="6270818"/>
            <a:ext cx="1080799" cy="154471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621502" y="5977156"/>
            <a:ext cx="3168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POSans M" panose="00020600040101010101" pitchFamily="18" charset="-122"/>
              </a:rPr>
              <a:t>现有问题诊断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目前系统架构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A34359-6459-E7C0-2D84-AC183733CEF6}"/>
              </a:ext>
            </a:extLst>
          </p:cNvPr>
          <p:cNvSpPr/>
          <p:nvPr/>
        </p:nvSpPr>
        <p:spPr>
          <a:xfrm>
            <a:off x="6307200" y="1205791"/>
            <a:ext cx="3369600" cy="619200"/>
          </a:xfrm>
          <a:prstGeom prst="rect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 端 界 面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E7B75-B9FF-CD9B-4392-DDE84488B96C}"/>
              </a:ext>
            </a:extLst>
          </p:cNvPr>
          <p:cNvSpPr/>
          <p:nvPr/>
        </p:nvSpPr>
        <p:spPr>
          <a:xfrm>
            <a:off x="6307200" y="2967242"/>
            <a:ext cx="3369600" cy="619200"/>
          </a:xfrm>
          <a:prstGeom prst="rect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 端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DD146E6B-688A-7E05-2906-6712FE90FCA1}"/>
              </a:ext>
            </a:extLst>
          </p:cNvPr>
          <p:cNvSpPr/>
          <p:nvPr/>
        </p:nvSpPr>
        <p:spPr>
          <a:xfrm>
            <a:off x="2877600" y="2607242"/>
            <a:ext cx="1994400" cy="1137600"/>
          </a:xfrm>
          <a:prstGeom prst="can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 据 库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1F794F-51B5-04D9-F684-F4199C277F23}"/>
              </a:ext>
            </a:extLst>
          </p:cNvPr>
          <p:cNvCxnSpPr/>
          <p:nvPr/>
        </p:nvCxnSpPr>
        <p:spPr>
          <a:xfrm>
            <a:off x="7812000" y="1824991"/>
            <a:ext cx="0" cy="1142251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0CEC54-9CE5-82B2-1564-79F53793BC79}"/>
              </a:ext>
            </a:extLst>
          </p:cNvPr>
          <p:cNvCxnSpPr>
            <a:cxnSpLocks/>
          </p:cNvCxnSpPr>
          <p:nvPr/>
        </p:nvCxnSpPr>
        <p:spPr>
          <a:xfrm flipV="1">
            <a:off x="8128800" y="1824991"/>
            <a:ext cx="0" cy="1142251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450793-96C5-A309-A705-2BD11938F034}"/>
              </a:ext>
            </a:extLst>
          </p:cNvPr>
          <p:cNvCxnSpPr>
            <a:cxnSpLocks/>
          </p:cNvCxnSpPr>
          <p:nvPr/>
        </p:nvCxnSpPr>
        <p:spPr>
          <a:xfrm flipH="1">
            <a:off x="4872000" y="3119642"/>
            <a:ext cx="1435200" cy="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AD0617-22D9-5EDD-0EAB-47053080FE65}"/>
              </a:ext>
            </a:extLst>
          </p:cNvPr>
          <p:cNvCxnSpPr>
            <a:cxnSpLocks/>
          </p:cNvCxnSpPr>
          <p:nvPr/>
        </p:nvCxnSpPr>
        <p:spPr>
          <a:xfrm>
            <a:off x="4872001" y="3364084"/>
            <a:ext cx="1435199" cy="0"/>
          </a:xfrm>
          <a:prstGeom prst="straightConnector1">
            <a:avLst/>
          </a:prstGeom>
          <a:ln w="38100">
            <a:solidFill>
              <a:srgbClr val="00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CD5257E-6BC7-1E69-8EA5-DE7E206D08CE}"/>
              </a:ext>
            </a:extLst>
          </p:cNvPr>
          <p:cNvSpPr/>
          <p:nvPr/>
        </p:nvSpPr>
        <p:spPr>
          <a:xfrm>
            <a:off x="1298999" y="4733348"/>
            <a:ext cx="1608000" cy="601852"/>
          </a:xfrm>
          <a:prstGeom prst="ellipse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中国工程科技知识中心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7F6828-8CEE-CE31-C72F-7824AC1D8F2C}"/>
              </a:ext>
            </a:extLst>
          </p:cNvPr>
          <p:cNvSpPr/>
          <p:nvPr/>
        </p:nvSpPr>
        <p:spPr>
          <a:xfrm>
            <a:off x="3174600" y="4762990"/>
            <a:ext cx="1400400" cy="601852"/>
          </a:xfrm>
          <a:prstGeom prst="ellipse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农业农村部</a:t>
            </a:r>
            <a:endParaRPr lang="en-US" altLang="zh-CN" sz="12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16FB21-7B81-9435-18A0-4C39892D6D7F}"/>
              </a:ext>
            </a:extLst>
          </p:cNvPr>
          <p:cNvSpPr/>
          <p:nvPr/>
        </p:nvSpPr>
        <p:spPr>
          <a:xfrm>
            <a:off x="4820400" y="4733348"/>
            <a:ext cx="1062000" cy="601852"/>
          </a:xfrm>
          <a:prstGeom prst="ellipse">
            <a:avLst/>
          </a:prstGeom>
          <a:noFill/>
          <a:ln w="38100">
            <a:solidFill>
              <a:srgbClr val="00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endParaRPr lang="en-US" altLang="zh-CN" sz="12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统计局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173BEC-F790-500D-35D3-E547AEE35D53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102999" y="3744842"/>
            <a:ext cx="1393353" cy="988506"/>
          </a:xfrm>
          <a:prstGeom prst="straightConnector1">
            <a:avLst/>
          </a:prstGeom>
          <a:ln w="28575">
            <a:solidFill>
              <a:srgbClr val="004E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0135CD-CAE1-B3C9-C27E-3E45673CADE2}"/>
              </a:ext>
            </a:extLst>
          </p:cNvPr>
          <p:cNvCxnSpPr>
            <a:cxnSpLocks/>
            <a:stCxn id="26" idx="0"/>
            <a:endCxn id="8" idx="3"/>
          </p:cNvCxnSpPr>
          <p:nvPr/>
        </p:nvCxnSpPr>
        <p:spPr>
          <a:xfrm flipV="1">
            <a:off x="3874800" y="3744842"/>
            <a:ext cx="0" cy="1018148"/>
          </a:xfrm>
          <a:prstGeom prst="straightConnector1">
            <a:avLst/>
          </a:prstGeom>
          <a:ln w="28575">
            <a:solidFill>
              <a:srgbClr val="004E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A37743-3B6F-6591-A7AC-9DCC99FB1070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4318501" y="3744842"/>
            <a:ext cx="1032899" cy="988506"/>
          </a:xfrm>
          <a:prstGeom prst="straightConnector1">
            <a:avLst/>
          </a:prstGeom>
          <a:ln w="28575">
            <a:solidFill>
              <a:srgbClr val="004E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界面：首页</a:t>
            </a:r>
          </a:p>
        </p:txBody>
      </p:sp>
      <p:pic>
        <p:nvPicPr>
          <p:cNvPr id="6" name="图片 5" descr="首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162685"/>
            <a:ext cx="7491095" cy="44475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界面：首页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/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管理员登录</a:t>
            </a:r>
          </a:p>
        </p:txBody>
      </p:sp>
      <p:pic>
        <p:nvPicPr>
          <p:cNvPr id="8" name="图片 7" descr="管理员登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38580"/>
            <a:ext cx="7180580" cy="42640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界面：管理员注册</a:t>
            </a:r>
          </a:p>
        </p:txBody>
      </p:sp>
      <p:pic>
        <p:nvPicPr>
          <p:cNvPr id="5" name="图片 4" descr="管理员注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55" y="1256030"/>
            <a:ext cx="73279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界面：管理员增加数据</a:t>
            </a:r>
          </a:p>
        </p:txBody>
      </p:sp>
      <p:pic>
        <p:nvPicPr>
          <p:cNvPr id="11" name="图片 10" descr="增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360170"/>
            <a:ext cx="7317105" cy="43453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界面：管理员管理数据（删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改）</a:t>
            </a:r>
          </a:p>
        </p:txBody>
      </p:sp>
      <p:pic>
        <p:nvPicPr>
          <p:cNvPr id="5" name="图片 4" descr="管理数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25" y="1218565"/>
            <a:ext cx="7350760" cy="43649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界面：用户查看表格</a:t>
            </a:r>
          </a:p>
        </p:txBody>
      </p:sp>
      <p:pic>
        <p:nvPicPr>
          <p:cNvPr id="6" name="图片 5" descr="用户查看表格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25" y="1181100"/>
            <a:ext cx="7330440" cy="43529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界面：用户查看地图</a:t>
            </a:r>
          </a:p>
        </p:txBody>
      </p:sp>
      <p:pic>
        <p:nvPicPr>
          <p:cNvPr id="6" name="图片 5" descr="用户查看地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290955"/>
            <a:ext cx="7352030" cy="43656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数据库建表信息：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charset="-122"/>
              </a:rPr>
              <a:t>admin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/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charset="-122"/>
              </a:rPr>
              <a:t>user</a:t>
            </a:r>
            <a:endParaRPr lang="zh-CN" altLang="en-US" sz="2400" dirty="0"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438910"/>
            <a:ext cx="5835015" cy="1490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3476625"/>
            <a:ext cx="5809615" cy="13646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600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数据库建表信息：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charset="-122"/>
              </a:rPr>
              <a:t>coverage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/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charset="-122"/>
              </a:rPr>
              <a:t>tag</a:t>
            </a:r>
            <a:endParaRPr lang="zh-CN" altLang="en-US" sz="2400" dirty="0"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1546860"/>
            <a:ext cx="5814695" cy="13957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3540760"/>
            <a:ext cx="5828030" cy="1370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项目简介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7524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数据库建表信息：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charset="-122"/>
              </a:rPr>
              <a:t>data_column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charset="-122"/>
              </a:rPr>
              <a:t>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en-US" altLang="zh-CN" sz="2400" dirty="0" err="1">
                <a:latin typeface="Consolas" panose="020B0609020204030204" pitchFamily="49" charset="0"/>
                <a:ea typeface="微软雅黑" panose="020B0503020204020204" charset="-122"/>
              </a:rPr>
              <a:t>data_table</a:t>
            </a:r>
            <a:endParaRPr lang="zh-CN" altLang="en-US" sz="2400" dirty="0"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1395095"/>
            <a:ext cx="5833110" cy="1558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3547745"/>
            <a:ext cx="5861050" cy="1355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05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现有问题诊断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699760" y="-647700"/>
            <a:ext cx="5760720" cy="576072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984250" y="1940560"/>
            <a:ext cx="4548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先前需求主体不聚焦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269480" y="-1043940"/>
            <a:ext cx="5760720" cy="5760720"/>
          </a:xfrm>
          <a:custGeom>
            <a:avLst/>
            <a:gdLst>
              <a:gd name="connsiteX0" fmla="*/ 1767840 w 3535680"/>
              <a:gd name="connsiteY0" fmla="*/ 0 h 3535680"/>
              <a:gd name="connsiteX1" fmla="*/ 3535680 w 3535680"/>
              <a:gd name="connsiteY1" fmla="*/ 1767840 h 3535680"/>
              <a:gd name="connsiteX2" fmla="*/ 1767840 w 3535680"/>
              <a:gd name="connsiteY2" fmla="*/ 3535680 h 3535680"/>
              <a:gd name="connsiteX3" fmla="*/ 0 w 3535680"/>
              <a:gd name="connsiteY3" fmla="*/ 1767840 h 3535680"/>
              <a:gd name="connsiteX4" fmla="*/ 1767840 w 3535680"/>
              <a:gd name="connsiteY4" fmla="*/ 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680" h="3535680">
                <a:moveTo>
                  <a:pt x="1767840" y="0"/>
                </a:moveTo>
                <a:cubicBezTo>
                  <a:pt x="2744191" y="0"/>
                  <a:pt x="3535680" y="791489"/>
                  <a:pt x="3535680" y="1767840"/>
                </a:cubicBezTo>
                <a:cubicBezTo>
                  <a:pt x="3535680" y="2744191"/>
                  <a:pt x="2744191" y="3535680"/>
                  <a:pt x="1767840" y="3535680"/>
                </a:cubicBezTo>
                <a:cubicBezTo>
                  <a:pt x="791489" y="3535680"/>
                  <a:pt x="0" y="2744191"/>
                  <a:pt x="0" y="1767840"/>
                </a:cubicBezTo>
                <a:cubicBezTo>
                  <a:pt x="0" y="791489"/>
                  <a:pt x="791489" y="0"/>
                  <a:pt x="1767840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683240" y="5379720"/>
            <a:ext cx="640080" cy="64008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10" name="文本框 9"/>
          <p:cNvSpPr txBox="1"/>
          <p:nvPr/>
        </p:nvSpPr>
        <p:spPr>
          <a:xfrm>
            <a:off x="897255" y="3175000"/>
            <a:ext cx="505650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聚焦于渔业从业者</a:t>
            </a:r>
            <a:endParaRPr lang="en-US" altLang="zh-CN" sz="2000" dirty="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在数据源选择上，注重与生产相关的数据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能够支持相关决策服务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，但该功能的编码实现需要先完成基本功能（这也需要提高基本功能的开发速度）</a:t>
            </a:r>
            <a:endParaRPr lang="en-US" altLang="zh-CN" sz="2000" b="1" dirty="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  <p:pic>
        <p:nvPicPr>
          <p:cNvPr id="4" name="图片 3" descr="感叹号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610" y="1750060"/>
            <a:ext cx="8509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699760" y="-647700"/>
            <a:ext cx="5760720" cy="576072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1098550" y="1750060"/>
            <a:ext cx="32962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0" i="0"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编码时间分散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编码合作有难度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269480" y="-1043940"/>
            <a:ext cx="5760720" cy="5760720"/>
          </a:xfrm>
          <a:custGeom>
            <a:avLst/>
            <a:gdLst>
              <a:gd name="connsiteX0" fmla="*/ 1767840 w 3535680"/>
              <a:gd name="connsiteY0" fmla="*/ 0 h 3535680"/>
              <a:gd name="connsiteX1" fmla="*/ 3535680 w 3535680"/>
              <a:gd name="connsiteY1" fmla="*/ 1767840 h 3535680"/>
              <a:gd name="connsiteX2" fmla="*/ 1767840 w 3535680"/>
              <a:gd name="connsiteY2" fmla="*/ 3535680 h 3535680"/>
              <a:gd name="connsiteX3" fmla="*/ 0 w 3535680"/>
              <a:gd name="connsiteY3" fmla="*/ 1767840 h 3535680"/>
              <a:gd name="connsiteX4" fmla="*/ 1767840 w 3535680"/>
              <a:gd name="connsiteY4" fmla="*/ 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680" h="3535680">
                <a:moveTo>
                  <a:pt x="1767840" y="0"/>
                </a:moveTo>
                <a:cubicBezTo>
                  <a:pt x="2744191" y="0"/>
                  <a:pt x="3535680" y="791489"/>
                  <a:pt x="3535680" y="1767840"/>
                </a:cubicBezTo>
                <a:cubicBezTo>
                  <a:pt x="3535680" y="2744191"/>
                  <a:pt x="2744191" y="3535680"/>
                  <a:pt x="1767840" y="3535680"/>
                </a:cubicBezTo>
                <a:cubicBezTo>
                  <a:pt x="791489" y="3535680"/>
                  <a:pt x="0" y="2744191"/>
                  <a:pt x="0" y="1767840"/>
                </a:cubicBezTo>
                <a:cubicBezTo>
                  <a:pt x="0" y="791489"/>
                  <a:pt x="791489" y="0"/>
                  <a:pt x="1767840" y="0"/>
                </a:cubicBez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683240" y="5379720"/>
            <a:ext cx="640080" cy="640080"/>
          </a:xfrm>
          <a:prstGeom prst="ellipse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13360" cy="685800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10" name="文本框 9"/>
          <p:cNvSpPr txBox="1"/>
          <p:nvPr/>
        </p:nvSpPr>
        <p:spPr>
          <a:xfrm>
            <a:off x="1049655" y="3661160"/>
            <a:ext cx="505650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规范注释</a:t>
            </a:r>
            <a:endParaRPr lang="en-US" altLang="zh-CN" sz="2000" dirty="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除每周会议外，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各方面编码同学单独进行会议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交流，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前后端同学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定期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面对面对接</a:t>
            </a:r>
            <a:endParaRPr lang="en-US" altLang="zh-CN" sz="2000" dirty="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chemeClr val="tx1">
                  <a:lumMod val="65000"/>
                  <a:lumOff val="3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  <p:pic>
        <p:nvPicPr>
          <p:cNvPr id="4" name="图片 3" descr="感叹号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610" y="1750060"/>
            <a:ext cx="8509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3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730333"/>
            <a:ext cx="162184" cy="4317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9575" y="3168506"/>
            <a:ext cx="8179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8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组长：裴宇航      组员：高世山 沈轩喆 沈韵沨 吴樊 应凌凯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8000" y="4266141"/>
            <a:ext cx="25792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汇报人：裴宇航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52111" y="4262909"/>
            <a:ext cx="25792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  <a:alpha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ongolian Baiti" panose="03000500000000000000" pitchFamily="66" charset="0"/>
              </a:defRPr>
            </a:lvl1pPr>
          </a:lstStyle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日期：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2022.11.28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95325" y="42286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3935332" y="4228619"/>
            <a:ext cx="2463510" cy="41857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 rot="16200000">
            <a:off x="10610040" y="4771362"/>
            <a:ext cx="162186" cy="3001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79575" y="2006793"/>
            <a:ext cx="817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en-US" altLang="zh-CN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THANK YOU</a:t>
            </a:r>
            <a:r>
              <a:rPr lang="zh-CN" altLang="en-US" sz="7200" dirty="0">
                <a:solidFill>
                  <a:schemeClr val="bg1">
                    <a:alpha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 rot="5400000">
            <a:off x="-1423035" y="1423670"/>
            <a:ext cx="6857365" cy="4010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95775" y="467995"/>
            <a:ext cx="3907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项目名称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68545" y="1051560"/>
            <a:ext cx="64338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渔我所欲</a:t>
            </a:r>
            <a:r>
              <a:rPr lang="en-US" altLang="zh-CN"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渔业产业地图信息可视化平台</a:t>
            </a:r>
          </a:p>
        </p:txBody>
      </p:sp>
      <p:sp>
        <p:nvSpPr>
          <p:cNvPr id="7" name="矩形 6"/>
          <p:cNvSpPr/>
          <p:nvPr/>
        </p:nvSpPr>
        <p:spPr>
          <a:xfrm>
            <a:off x="11689080" y="6013807"/>
            <a:ext cx="502920" cy="32004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95775" y="2103120"/>
            <a:ext cx="3907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68545" y="2686685"/>
            <a:ext cx="697420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信息可视化平台清晰呈现与直观对比，大幅降低信息分析成本、提升决策效率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000" dirty="0" err="1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现阶段渔业领域的信息可视化平台存在明显缺位</a:t>
            </a:r>
            <a:endParaRPr sz="2000" dirty="0">
              <a:solidFill>
                <a:schemeClr val="tx1"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95775" y="4690430"/>
            <a:ext cx="3907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0" i="0">
                <a:solidFill>
                  <a:schemeClr val="bg1">
                    <a:lumMod val="95000"/>
                  </a:schemeClr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68545" y="5273995"/>
            <a:ext cx="643382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根据第一次答辩的建议，面向</a:t>
            </a:r>
            <a:r>
              <a:rPr sz="2000" b="1" dirty="0" err="1">
                <a:solidFill>
                  <a:schemeClr val="tx1"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渔业相关从业者</a:t>
            </a:r>
            <a:endParaRPr sz="2000" b="1" dirty="0">
              <a:solidFill>
                <a:schemeClr val="tx1"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需求回顾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总用例图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192530"/>
            <a:ext cx="7476490" cy="4265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9568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系统模块架构图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015" y="5654675"/>
            <a:ext cx="6128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数据可视化模块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是本系统的核心模块，也是具有最高优先级的模块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768697"/>
            <a:ext cx="502920" cy="320040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25" y="1367790"/>
            <a:ext cx="8488045" cy="1296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5" y="3137535"/>
            <a:ext cx="898398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95325" y="563896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5325" y="661867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5325" y="759838"/>
            <a:ext cx="546367" cy="0"/>
          </a:xfrm>
          <a:prstGeom prst="line">
            <a:avLst/>
          </a:prstGeom>
          <a:solidFill>
            <a:srgbClr val="004EC0"/>
          </a:solidFill>
          <a:ln w="38100">
            <a:solidFill>
              <a:srgbClr val="004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6200000">
            <a:off x="10610040" y="4890107"/>
            <a:ext cx="162186" cy="300173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2250" y="431165"/>
            <a:ext cx="4019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6" y="989509"/>
            <a:ext cx="10102404" cy="49789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6200000">
            <a:off x="9952232" y="3849078"/>
            <a:ext cx="162184" cy="4317354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3643" y="1623836"/>
            <a:ext cx="39542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0" i="0">
                <a:solidFill>
                  <a:srgbClr val="33333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altLang="zh-CN" sz="16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  <a:endParaRPr lang="zh-CN" altLang="en-US" sz="16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3167" y="3305798"/>
            <a:ext cx="2660953" cy="461665"/>
          </a:xfrm>
          <a:prstGeom prst="rect">
            <a:avLst/>
          </a:prstGeom>
          <a:solidFill>
            <a:srgbClr val="00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/>
          </a:p>
        </p:txBody>
      </p:sp>
      <p:sp>
        <p:nvSpPr>
          <p:cNvPr id="2" name="文本框 1"/>
          <p:cNvSpPr txBox="1"/>
          <p:nvPr/>
        </p:nvSpPr>
        <p:spPr>
          <a:xfrm>
            <a:off x="3523142" y="4154565"/>
            <a:ext cx="5145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任务管理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ywiaGRpZCI6ImE5YzlhZDRhYmU4NTUxZjUzOWExOTRiMzRiNDFiNTcxIiwidXNlckNvdW50Ijoz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35,&quot;width&quot;:2269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485</Words>
  <Application>Microsoft Office PowerPoint</Application>
  <PresentationFormat>Widescreen</PresentationFormat>
  <Paragraphs>138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等线 Light</vt:lpstr>
      <vt:lpstr>思源黑体 CN Light</vt:lpstr>
      <vt:lpstr>微软雅黑</vt:lpstr>
      <vt:lpstr>Wingdings</vt:lpstr>
      <vt:lpstr>等线</vt:lpstr>
      <vt:lpstr>Consolas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 玉凤</dc:creator>
  <cp:lastModifiedBy>裴 宇航</cp:lastModifiedBy>
  <cp:revision>186</cp:revision>
  <dcterms:created xsi:type="dcterms:W3CDTF">2022-04-20T12:00:00Z</dcterms:created>
  <dcterms:modified xsi:type="dcterms:W3CDTF">2022-11-28T04:44:54Z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6D4C171DFAA44A84A69A73B34718A0DD</vt:lpwstr>
  </property>
  <property fmtid="{D5CDD505-2E9C-101B-9397-08002B2CF9AE}" pid="3" name="KSOProductBuildVer">
    <vt:lpwstr>2052-11.1.0.12651</vt:lpwstr>
  </property>
  <property fmtid="{D5CDD505-2E9C-101B-9397-08002B2CF9AE}" pid="4" name="KSOTemplateUUID">
    <vt:lpwstr>v1.0_mb_IoTl9eIE+R1ahZk6Y8cu0w==</vt:lpwstr>
  </property>
</Properties>
</file>